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4" r:id="rId1"/>
  </p:sldMasterIdLst>
  <p:notesMasterIdLst>
    <p:notesMasterId r:id="rId16"/>
  </p:notesMasterIdLst>
  <p:sldIdLst>
    <p:sldId id="256" r:id="rId2"/>
    <p:sldId id="257" r:id="rId3"/>
    <p:sldId id="271" r:id="rId4"/>
    <p:sldId id="272" r:id="rId5"/>
    <p:sldId id="260" r:id="rId6"/>
    <p:sldId id="258" r:id="rId7"/>
    <p:sldId id="261" r:id="rId8"/>
    <p:sldId id="266" r:id="rId9"/>
    <p:sldId id="262" r:id="rId10"/>
    <p:sldId id="268" r:id="rId11"/>
    <p:sldId id="263" r:id="rId12"/>
    <p:sldId id="269" r:id="rId13"/>
    <p:sldId id="264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9D7D8B-EA88-4C15-8716-4B5A3F9932BB}" type="datetimeFigureOut">
              <a:rPr lang="en-GB" smtClean="0"/>
              <a:t>11/02/2020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D53EC-B8F1-4305-832F-790716FD24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435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Times New Roman" pitchFamily="18" charset="0"/>
                <a:ea typeface="MS PGothic" pitchFamily="34" charset="-128"/>
                <a:cs typeface="Arial" charset="0"/>
              </a:rPr>
              <a:t>Copyright Ruth Miskin Literacy</a:t>
            </a:r>
          </a:p>
        </p:txBody>
      </p:sp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5C86BBF-4374-4E01-85D9-47F0C65351B7}" type="slidenum">
              <a:rPr lang="en-US" smtClean="0">
                <a:latin typeface="Times New Roman" pitchFamily="18" charset="0"/>
                <a:ea typeface="MS PGothic" pitchFamily="34" charset="-128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>
              <a:latin typeface="Times New Roman" pitchFamily="18" charset="0"/>
              <a:ea typeface="MS PGothic" pitchFamily="34" charset="-128"/>
              <a:cs typeface="Arial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744538"/>
            <a:ext cx="3784600" cy="21304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6909" y="2947095"/>
            <a:ext cx="5335270" cy="623504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100" dirty="0">
                <a:latin typeface="Times New Roman"/>
                <a:ea typeface="Times New Roman"/>
                <a:cs typeface="Times New Roman"/>
                <a:sym typeface="Times New Roman"/>
              </a:rPr>
              <a:t>Using RWI, we make learning to read easy for children because we start by teaching them just one way of reading and writing every sound. Here they are on the </a:t>
            </a:r>
            <a:r>
              <a:rPr lang="en-US" sz="11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Simple Speed Sounds chart</a:t>
            </a:r>
            <a:r>
              <a:rPr lang="en-US" sz="1100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US" sz="11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</a:t>
            </a:r>
            <a:r>
              <a:rPr lang="en-US" sz="1100" dirty="0">
                <a:latin typeface="Times New Roman"/>
                <a:ea typeface="Times New Roman"/>
                <a:cs typeface="Times New Roman"/>
                <a:sym typeface="Times New Roman"/>
              </a:rPr>
              <a:t>teach </a:t>
            </a:r>
            <a:r>
              <a:rPr lang="en-US" sz="11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Set 1 sounds first - (sounds as far as a</a:t>
            </a:r>
            <a:r>
              <a:rPr lang="en-US" sz="1100" dirty="0">
                <a:latin typeface="Times New Roman"/>
                <a:ea typeface="Times New Roman"/>
                <a:cs typeface="Times New Roman"/>
                <a:sym typeface="Times New Roman"/>
              </a:rPr>
              <a:t> e </a:t>
            </a:r>
            <a:r>
              <a:rPr lang="en-US" sz="1100" dirty="0" err="1"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1100" dirty="0">
                <a:latin typeface="Times New Roman"/>
                <a:ea typeface="Times New Roman"/>
                <a:cs typeface="Times New Roman"/>
                <a:sym typeface="Times New Roman"/>
              </a:rPr>
              <a:t> o u).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en-GB" altLang="ja-JP" sz="1100" dirty="0">
                <a:latin typeface="Times New Roman" charset="0"/>
              </a:rPr>
              <a:t>Children need to know sounds – not letter names – to read words.</a:t>
            </a:r>
            <a:endParaRPr lang="en-US" sz="11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US" sz="1100" b="0" i="0" u="none" strike="noStrike" cap="non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100" i="1" dirty="0"/>
              <a:t>Use MTYT to teach each of the Set 1 sounds to</a:t>
            </a:r>
            <a:r>
              <a:rPr lang="en-US" sz="1100" b="0" i="1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parents</a:t>
            </a:r>
            <a:r>
              <a:rPr lang="en-US" sz="1100" i="1" dirty="0"/>
              <a:t>.</a:t>
            </a:r>
          </a:p>
          <a:p>
            <a:pPr eaLnBrk="1" hangingPunct="1">
              <a:spcBef>
                <a:spcPct val="0"/>
              </a:spcBef>
              <a:spcAft>
                <a:spcPts val="1600"/>
              </a:spcAft>
            </a:pP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280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Set 2 sounds are shaded. They are long vowel sounds with 2 or more letters. We call these ‘Special Friends’ – two letters together that make one sound.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Let’s practise saying these sounds together.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 each sound MTYT.</a:t>
            </a:r>
          </a:p>
          <a:p>
            <a:endParaRPr lang="en-GB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Once children know these Set 2 sounds, they know one way of reading and writing every sound.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A61AF0-59CC-4D82-B182-5DFC7F9ACF1F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229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Times New Roman" pitchFamily="18" charset="0"/>
                <a:ea typeface="MS PGothic" pitchFamily="34" charset="-128"/>
                <a:cs typeface="Arial" charset="0"/>
              </a:rPr>
              <a:t>Copyright Ruth Miskin Literacy</a:t>
            </a:r>
          </a:p>
        </p:txBody>
      </p:sp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493771-02BD-46DE-BA36-AA48EE88E1EF}" type="slidenum">
              <a:rPr lang="en-US" smtClean="0">
                <a:latin typeface="Times New Roman" pitchFamily="18" charset="0"/>
                <a:ea typeface="MS PGothic" pitchFamily="34" charset="-128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>
              <a:latin typeface="Times New Roman" pitchFamily="18" charset="0"/>
              <a:ea typeface="MS PGothic" pitchFamily="34" charset="-128"/>
              <a:cs typeface="Arial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76225" y="744538"/>
            <a:ext cx="4189413" cy="23574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7648" y="3167564"/>
            <a:ext cx="5122230" cy="601457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 sz="1100" dirty="0">
                <a:latin typeface="Arial" pitchFamily="34" charset="0"/>
                <a:cs typeface="Arial" pitchFamily="34" charset="0"/>
              </a:rPr>
              <a:t>Once children know how to read Set 2 sounds, they start to learn Set 3 sounds.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sz="1100" dirty="0">
                <a:latin typeface="Arial" pitchFamily="34" charset="0"/>
                <a:cs typeface="Arial" pitchFamily="34" charset="0"/>
              </a:rPr>
              <a:t>These are shaded in the chart.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sz="1100" dirty="0">
                <a:latin typeface="Arial" pitchFamily="34" charset="0"/>
                <a:cs typeface="Arial" pitchFamily="34" charset="0"/>
              </a:rPr>
              <a:t>They are alternative graphemes (spelling of a sound) for the Set 1 and Set 2 sounds the children already know.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sz="1100" i="1" dirty="0">
                <a:latin typeface="Arial" pitchFamily="34" charset="0"/>
                <a:cs typeface="Arial" pitchFamily="34" charset="0"/>
              </a:rPr>
              <a:t>Point to the chart to show. </a:t>
            </a:r>
            <a:r>
              <a:rPr lang="en-US" altLang="ja-JP" sz="1100" dirty="0">
                <a:latin typeface="Arial" pitchFamily="34" charset="0"/>
                <a:cs typeface="Arial" pitchFamily="34" charset="0"/>
              </a:rPr>
              <a:t>For example, they know ‘ay’ and now learn a-e and </a:t>
            </a:r>
            <a:r>
              <a:rPr lang="en-US" altLang="ja-JP" sz="1100" dirty="0" err="1">
                <a:latin typeface="Arial" pitchFamily="34" charset="0"/>
                <a:cs typeface="Arial" pitchFamily="34" charset="0"/>
              </a:rPr>
              <a:t>ai</a:t>
            </a:r>
            <a:r>
              <a:rPr lang="en-US" altLang="ja-JP" sz="1100" dirty="0">
                <a:latin typeface="Arial" pitchFamily="34" charset="0"/>
                <a:cs typeface="Arial" pitchFamily="34" charset="0"/>
              </a:rPr>
              <a:t> as other spellings for the same sound.</a:t>
            </a:r>
          </a:p>
        </p:txBody>
      </p:sp>
    </p:spTree>
    <p:extLst>
      <p:ext uri="{BB962C8B-B14F-4D97-AF65-F5344CB8AC3E}">
        <p14:creationId xmlns:p14="http://schemas.microsoft.com/office/powerpoint/2010/main" val="2529625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2E9AF-BCC8-4A31-8354-33C290EC1BB6}" type="datetimeFigureOut">
              <a:rPr lang="en-GB" smtClean="0"/>
              <a:t>11/02/2020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32C4-A555-4F59-B49C-3CA3BE6621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310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2E9AF-BCC8-4A31-8354-33C290EC1BB6}" type="datetimeFigureOut">
              <a:rPr lang="en-GB" smtClean="0"/>
              <a:t>11/02/2020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32C4-A555-4F59-B49C-3CA3BE6621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529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2E9AF-BCC8-4A31-8354-33C290EC1BB6}" type="datetimeFigureOut">
              <a:rPr lang="en-GB" smtClean="0"/>
              <a:t>11/02/2020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32C4-A555-4F59-B49C-3CA3BE66216B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1666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2E9AF-BCC8-4A31-8354-33C290EC1BB6}" type="datetimeFigureOut">
              <a:rPr lang="en-GB" smtClean="0"/>
              <a:t>11/02/2020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32C4-A555-4F59-B49C-3CA3BE6621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517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2E9AF-BCC8-4A31-8354-33C290EC1BB6}" type="datetimeFigureOut">
              <a:rPr lang="en-GB" smtClean="0"/>
              <a:t>11/02/2020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32C4-A555-4F59-B49C-3CA3BE66216B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75723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2E9AF-BCC8-4A31-8354-33C290EC1BB6}" type="datetimeFigureOut">
              <a:rPr lang="en-GB" smtClean="0"/>
              <a:t>11/02/2020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32C4-A555-4F59-B49C-3CA3BE6621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408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2E9AF-BCC8-4A31-8354-33C290EC1BB6}" type="datetimeFigureOut">
              <a:rPr lang="en-GB" smtClean="0"/>
              <a:t>11/02/2020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32C4-A555-4F59-B49C-3CA3BE6621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247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2E9AF-BCC8-4A31-8354-33C290EC1BB6}" type="datetimeFigureOut">
              <a:rPr lang="en-GB" smtClean="0"/>
              <a:t>11/02/2020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32C4-A555-4F59-B49C-3CA3BE6621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627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2E9AF-BCC8-4A31-8354-33C290EC1BB6}" type="datetimeFigureOut">
              <a:rPr lang="en-GB" smtClean="0"/>
              <a:t>11/02/2020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32C4-A555-4F59-B49C-3CA3BE6621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993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2E9AF-BCC8-4A31-8354-33C290EC1BB6}" type="datetimeFigureOut">
              <a:rPr lang="en-GB" smtClean="0"/>
              <a:t>11/02/2020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32C4-A555-4F59-B49C-3CA3BE6621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541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2E9AF-BCC8-4A31-8354-33C290EC1BB6}" type="datetimeFigureOut">
              <a:rPr lang="en-GB" smtClean="0"/>
              <a:t>11/02/2020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32C4-A555-4F59-B49C-3CA3BE6621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108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2E9AF-BCC8-4A31-8354-33C290EC1BB6}" type="datetimeFigureOut">
              <a:rPr lang="en-GB" smtClean="0"/>
              <a:t>11/02/2020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32C4-A555-4F59-B49C-3CA3BE6621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109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2E9AF-BCC8-4A31-8354-33C290EC1BB6}" type="datetimeFigureOut">
              <a:rPr lang="en-GB" smtClean="0"/>
              <a:t>11/02/2020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32C4-A555-4F59-B49C-3CA3BE6621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1458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2E9AF-BCC8-4A31-8354-33C290EC1BB6}" type="datetimeFigureOut">
              <a:rPr lang="en-GB" smtClean="0"/>
              <a:t>11/02/2020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32C4-A555-4F59-B49C-3CA3BE6621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565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2E9AF-BCC8-4A31-8354-33C290EC1BB6}" type="datetimeFigureOut">
              <a:rPr lang="en-GB" smtClean="0"/>
              <a:t>11/02/2020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32C4-A555-4F59-B49C-3CA3BE6621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01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2E9AF-BCC8-4A31-8354-33C290EC1BB6}" type="datetimeFigureOut">
              <a:rPr lang="en-GB" smtClean="0"/>
              <a:t>11/02/2020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32C4-A555-4F59-B49C-3CA3BE6621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525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2E9AF-BCC8-4A31-8354-33C290EC1BB6}" type="datetimeFigureOut">
              <a:rPr lang="en-GB" smtClean="0"/>
              <a:t>11/02/2020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0F632C4-A555-4F59-B49C-3CA3BE6621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78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  <p:sldLayoutId id="2147483887" r:id="rId13"/>
    <p:sldLayoutId id="2147483888" r:id="rId14"/>
    <p:sldLayoutId id="2147483889" r:id="rId15"/>
    <p:sldLayoutId id="214748389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GsqPohuALo" TargetMode="Externa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uthmiskin.com/en/find-out-more/parents/#lg=1&amp;slide=2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707" y="575734"/>
            <a:ext cx="7766936" cy="1646302"/>
          </a:xfrm>
        </p:spPr>
        <p:txBody>
          <a:bodyPr>
            <a:normAutofit/>
          </a:bodyPr>
          <a:lstStyle/>
          <a:p>
            <a:pPr algn="ctr"/>
            <a:r>
              <a:rPr lang="en-US" sz="9600" b="1" dirty="0" smtClean="0"/>
              <a:t>Welcome</a:t>
            </a:r>
            <a:r>
              <a:rPr lang="en-US" sz="9600" dirty="0" smtClean="0"/>
              <a:t> </a:t>
            </a:r>
            <a:endParaRPr lang="en-GB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1030" y="2397526"/>
            <a:ext cx="7766936" cy="1096899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/>
              <a:t>RWI Book Bags </a:t>
            </a:r>
            <a:br>
              <a:rPr lang="en-US" sz="3600" b="1" dirty="0" smtClean="0"/>
            </a:br>
            <a:r>
              <a:rPr lang="en-US" sz="3600" b="1" dirty="0" smtClean="0"/>
              <a:t>Parent workshop</a:t>
            </a:r>
            <a:br>
              <a:rPr lang="en-US" sz="3600" b="1" dirty="0" smtClean="0"/>
            </a:br>
            <a:r>
              <a:rPr lang="en-US" sz="3600" b="1" dirty="0" smtClean="0"/>
              <a:t>10.2.20</a:t>
            </a:r>
          </a:p>
          <a:p>
            <a:pPr algn="ctr"/>
            <a:r>
              <a:rPr lang="en-US" sz="1400" b="1" dirty="0" smtClean="0"/>
              <a:t> </a:t>
            </a:r>
          </a:p>
          <a:p>
            <a:pPr algn="ctr"/>
            <a:r>
              <a:rPr lang="en-US" sz="2400" b="1" dirty="0" smtClean="0"/>
              <a:t>Please tick the sheets alongside your child's name </a:t>
            </a:r>
          </a:p>
          <a:p>
            <a:pPr algn="ctr"/>
            <a:r>
              <a:rPr lang="en-US" sz="1400" b="1" dirty="0"/>
              <a:t>Sue Hickman</a:t>
            </a:r>
          </a:p>
          <a:p>
            <a:pPr algn="ctr"/>
            <a:r>
              <a:rPr lang="en-US" sz="1400" b="1" dirty="0"/>
              <a:t>Senior Assistant </a:t>
            </a:r>
            <a:r>
              <a:rPr lang="en-US" sz="1400" b="1" dirty="0" smtClean="0"/>
              <a:t>Head Teacher </a:t>
            </a:r>
            <a:r>
              <a:rPr lang="en-US" sz="1400" b="1" dirty="0"/>
              <a:t>and phonics leader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341918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 Sounds Set 2</a:t>
            </a:r>
          </a:p>
        </p:txBody>
      </p:sp>
      <p:pic>
        <p:nvPicPr>
          <p:cNvPr id="5" name="Picture 4" descr="Simple_Speed_Sounds_Chart.pdf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38" t="6871" r="2798" b="44253"/>
          <a:stretch/>
        </p:blipFill>
        <p:spPr>
          <a:xfrm>
            <a:off x="2279577" y="1052736"/>
            <a:ext cx="7693517" cy="546103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663952" y="4725144"/>
            <a:ext cx="2304256" cy="504056"/>
          </a:xfrm>
          <a:prstGeom prst="roundRect">
            <a:avLst/>
          </a:prstGeom>
          <a:solidFill>
            <a:schemeClr val="accent6">
              <a:lumMod val="75000"/>
              <a:alpha val="3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783632" y="5949280"/>
            <a:ext cx="4536504" cy="504056"/>
          </a:xfrm>
          <a:prstGeom prst="roundRect">
            <a:avLst/>
          </a:prstGeom>
          <a:solidFill>
            <a:schemeClr val="accent6">
              <a:lumMod val="75000"/>
              <a:alpha val="3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7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747" y="711835"/>
            <a:ext cx="3705225" cy="53530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095500"/>
            <a:ext cx="28956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54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plex_Speed_Sounds_Chart.pdf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75" t="7912" r="8731" b="12963"/>
          <a:stretch/>
        </p:blipFill>
        <p:spPr>
          <a:xfrm>
            <a:off x="4079630" y="1256819"/>
            <a:ext cx="4320626" cy="5548345"/>
          </a:xfrm>
          <a:prstGeom prst="rect">
            <a:avLst/>
          </a:prstGeom>
        </p:spPr>
      </p:pic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>
                <a:solidFill>
                  <a:schemeClr val="accent5"/>
                </a:solidFill>
              </a:rPr>
              <a:t>Speed Sounds Set 3</a:t>
            </a:r>
          </a:p>
        </p:txBody>
      </p:sp>
      <p:sp>
        <p:nvSpPr>
          <p:cNvPr id="9" name="Rounded Rectangle 8"/>
          <p:cNvSpPr/>
          <p:nvPr/>
        </p:nvSpPr>
        <p:spPr>
          <a:xfrm flipV="1">
            <a:off x="7172062" y="5487405"/>
            <a:ext cx="1152128" cy="288032"/>
          </a:xfrm>
          <a:prstGeom prst="roundRect">
            <a:avLst/>
          </a:prstGeom>
          <a:solidFill>
            <a:schemeClr val="accent6">
              <a:lumMod val="75000"/>
              <a:alpha val="3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7356140" y="4365104"/>
            <a:ext cx="936104" cy="288032"/>
          </a:xfrm>
          <a:prstGeom prst="roundRect">
            <a:avLst/>
          </a:prstGeom>
          <a:solidFill>
            <a:schemeClr val="accent6">
              <a:lumMod val="75000"/>
              <a:alpha val="3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176080" y="5755441"/>
            <a:ext cx="432048" cy="216024"/>
          </a:xfrm>
          <a:prstGeom prst="roundRect">
            <a:avLst/>
          </a:prstGeom>
          <a:solidFill>
            <a:schemeClr val="accent6">
              <a:lumMod val="75000"/>
              <a:alpha val="3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5299854" y="6199779"/>
            <a:ext cx="432048" cy="288032"/>
          </a:xfrm>
          <a:prstGeom prst="roundRect">
            <a:avLst/>
          </a:prstGeom>
          <a:solidFill>
            <a:schemeClr val="accent6">
              <a:lumMod val="75000"/>
              <a:alpha val="3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6956038" y="4869160"/>
            <a:ext cx="432048" cy="504056"/>
          </a:xfrm>
          <a:prstGeom prst="roundRect">
            <a:avLst/>
          </a:prstGeom>
          <a:solidFill>
            <a:schemeClr val="accent6">
              <a:lumMod val="75000"/>
              <a:alpha val="3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5727844" y="5703177"/>
            <a:ext cx="1512168" cy="288032"/>
          </a:xfrm>
          <a:prstGeom prst="roundRect">
            <a:avLst/>
          </a:prstGeom>
          <a:solidFill>
            <a:schemeClr val="accent6">
              <a:lumMod val="75000"/>
              <a:alpha val="3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6040048" y="5982084"/>
            <a:ext cx="432048" cy="216024"/>
          </a:xfrm>
          <a:prstGeom prst="roundRect">
            <a:avLst/>
          </a:prstGeom>
          <a:solidFill>
            <a:schemeClr val="accent6">
              <a:lumMod val="75000"/>
              <a:alpha val="3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6483928" y="4329100"/>
            <a:ext cx="504056" cy="576064"/>
          </a:xfrm>
          <a:prstGeom prst="roundRect">
            <a:avLst/>
          </a:prstGeom>
          <a:solidFill>
            <a:schemeClr val="accent6">
              <a:lumMod val="75000"/>
              <a:alpha val="3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7851051" y="4585416"/>
            <a:ext cx="504056" cy="288032"/>
          </a:xfrm>
          <a:prstGeom prst="roundRect">
            <a:avLst/>
          </a:prstGeom>
          <a:solidFill>
            <a:schemeClr val="accent6">
              <a:lumMod val="75000"/>
              <a:alpha val="3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4189745" y="6183339"/>
            <a:ext cx="432048" cy="288032"/>
          </a:xfrm>
          <a:prstGeom prst="roundRect">
            <a:avLst/>
          </a:prstGeom>
          <a:solidFill>
            <a:schemeClr val="accent6">
              <a:lumMod val="75000"/>
              <a:alpha val="3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7176120" y="1687665"/>
            <a:ext cx="360040" cy="504056"/>
          </a:xfrm>
          <a:prstGeom prst="roundRect">
            <a:avLst/>
          </a:prstGeom>
          <a:solidFill>
            <a:schemeClr val="accent6">
              <a:lumMod val="75000"/>
              <a:alpha val="3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63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572" y="748665"/>
            <a:ext cx="3609975" cy="52387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9150" y="2395537"/>
            <a:ext cx="293370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96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attending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power point will be put on the school website under Info for parents -&gt; Help with phonics 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138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 Bag Books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These will be sent home in addition to their home reading books after half term.</a:t>
            </a:r>
          </a:p>
          <a:p>
            <a:r>
              <a:rPr lang="en-US" dirty="0" smtClean="0"/>
              <a:t>These books are reinforcing the sounds and words that are being taught in phonics that week.</a:t>
            </a:r>
          </a:p>
          <a:p>
            <a:r>
              <a:rPr lang="en-US" dirty="0" smtClean="0"/>
              <a:t>Some will be changed every 3 days and some every 5 days depending which phonics group they are in so please ensure that your child has these books in their bags daily and to bring them to their phonics session. </a:t>
            </a:r>
          </a:p>
          <a:p>
            <a:r>
              <a:rPr lang="en-US" dirty="0" smtClean="0"/>
              <a:t>Your child will have been assessed recently and assigned to a phonics group. They do not move up a phonics group until I am sure they are saying the correct sounds.</a:t>
            </a:r>
          </a:p>
          <a:p>
            <a:r>
              <a:rPr lang="en-US" dirty="0" smtClean="0"/>
              <a:t>Generally there are 3 activities –hearing your child read (day 1) </a:t>
            </a:r>
            <a:r>
              <a:rPr lang="en-US" dirty="0" smtClean="0"/>
              <a:t>retelling the story</a:t>
            </a:r>
            <a:r>
              <a:rPr lang="en-US" dirty="0" smtClean="0"/>
              <a:t>(day </a:t>
            </a:r>
            <a:r>
              <a:rPr lang="en-US" dirty="0" smtClean="0"/>
              <a:t>2) </a:t>
            </a:r>
            <a:r>
              <a:rPr lang="en-US" dirty="0" smtClean="0"/>
              <a:t>and answering questions </a:t>
            </a:r>
            <a:r>
              <a:rPr lang="en-US" dirty="0" smtClean="0"/>
              <a:t>(day </a:t>
            </a:r>
            <a:r>
              <a:rPr lang="en-US" dirty="0" smtClean="0"/>
              <a:t>3) </a:t>
            </a:r>
          </a:p>
          <a:p>
            <a:r>
              <a:rPr lang="en-US" dirty="0" smtClean="0"/>
              <a:t>There are red and green words. Red words are the ones that they need to sight read and the green ones that they can use Fred Talk with.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43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8957" y="609600"/>
            <a:ext cx="8547954" cy="543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18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673" y="609600"/>
            <a:ext cx="10459074" cy="450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66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1000"/>
              </a:spcBef>
              <a:buClr>
                <a:srgbClr val="F496CB">
                  <a:lumMod val="75000"/>
                </a:srgbClr>
              </a:buClr>
              <a:buSzPct val="80000"/>
            </a:pPr>
            <a:r>
              <a:rPr lang="en-GB" dirty="0" smtClean="0"/>
              <a:t> </a:t>
            </a:r>
            <a:r>
              <a:rPr lang="en-GB" sz="2400" dirty="0">
                <a:solidFill>
                  <a:srgbClr val="F496CB"/>
                </a:solidFill>
                <a:ea typeface="+mn-ea"/>
                <a:cs typeface="+mn-cs"/>
                <a:hlinkClick r:id="rId2"/>
              </a:rPr>
              <a:t>https://www.youtube.com/watch?v=VGsqPohuALo</a:t>
            </a:r>
            <a:r>
              <a:rPr lang="en-GB" sz="2400" dirty="0">
                <a:solidFill>
                  <a:srgbClr val="F496CB"/>
                </a:solidFill>
                <a:ea typeface="+mn-ea"/>
                <a:cs typeface="+mn-cs"/>
              </a:rPr>
              <a:t/>
            </a:r>
            <a:br>
              <a:rPr lang="en-GB" sz="2400" dirty="0">
                <a:solidFill>
                  <a:srgbClr val="F496CB"/>
                </a:solidFill>
                <a:ea typeface="+mn-ea"/>
                <a:cs typeface="+mn-cs"/>
              </a:rPr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We will not be sending the black and white books home as they already have a home reader that should be phonetically matched to their ability. </a:t>
            </a:r>
            <a:r>
              <a:rPr lang="en-US" dirty="0" smtClean="0">
                <a:solidFill>
                  <a:schemeClr val="tx1"/>
                </a:solidFill>
              </a:rPr>
              <a:t>However, we </a:t>
            </a:r>
            <a:r>
              <a:rPr lang="en-US" dirty="0">
                <a:solidFill>
                  <a:schemeClr val="tx1"/>
                </a:solidFill>
              </a:rPr>
              <a:t>will be sending home the coloured book bag book 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GB" dirty="0">
              <a:solidFill>
                <a:schemeClr val="tx1"/>
              </a:solidFill>
            </a:endParaRPr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58789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say the sounds with your child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www.ruthmiskin.com/en/find-out-more/parents</a:t>
            </a:r>
            <a:r>
              <a:rPr lang="en-GB" dirty="0">
                <a:hlinkClick r:id="rId2"/>
              </a:rPr>
              <a:t>/#</a:t>
            </a:r>
            <a:r>
              <a:rPr lang="en-GB" dirty="0" smtClean="0">
                <a:hlinkClick r:id="rId2"/>
              </a:rPr>
              <a:t>lg=1&amp;slide=2</a:t>
            </a:r>
            <a:endParaRPr lang="en-GB" dirty="0" smtClean="0"/>
          </a:p>
          <a:p>
            <a:endParaRPr lang="en-US" dirty="0" smtClean="0"/>
          </a:p>
          <a:p>
            <a:r>
              <a:rPr lang="en-US" dirty="0" smtClean="0"/>
              <a:t>Saying the sounds the correct way is vital to support your child in segmenting and blending sounds together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148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Flash cards </a:t>
            </a:r>
            <a:endParaRPr lang="en-GB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help your child recognize and say the sounds correctly you can buy </a:t>
            </a:r>
            <a:r>
              <a:rPr lang="en-US" dirty="0" smtClean="0"/>
              <a:t>RWI flash  cards from Amazon. There are 2 prices on there : the first is £4.66 for the at home ones and £9.50 for the ones that we use at school. Two sets will need to be purchased set 1 and set 2/3.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6725" y="323273"/>
            <a:ext cx="3638550" cy="388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22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GB" dirty="0">
                <a:solidFill>
                  <a:schemeClr val="accent5"/>
                </a:solidFill>
                <a:ea typeface="Arial Unicode MS" pitchFamily="34" charset="-128"/>
                <a:cs typeface="Arial Unicode MS" pitchFamily="34" charset="-128"/>
              </a:rPr>
              <a:t>Speed Sounds Set 1</a:t>
            </a:r>
          </a:p>
        </p:txBody>
      </p:sp>
      <p:sp>
        <p:nvSpPr>
          <p:cNvPr id="71681" name="Rectangle 3"/>
          <p:cNvSpPr>
            <a:spLocks noGrp="1" noChangeArrowheads="1"/>
          </p:cNvSpPr>
          <p:nvPr>
            <p:ph idx="1"/>
          </p:nvPr>
        </p:nvSpPr>
        <p:spPr>
          <a:xfrm>
            <a:off x="1946275" y="1600201"/>
            <a:ext cx="82296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GB" dirty="0">
                <a:latin typeface="Arial Unicode MS"/>
                <a:ea typeface="Arial Unicode MS"/>
                <a:cs typeface="Arial Unicode MS"/>
              </a:rPr>
              <a:t>   </a:t>
            </a:r>
            <a:endParaRPr lang="en-US" dirty="0"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29702" name="TextBox 6"/>
          <p:cNvSpPr txBox="1">
            <a:spLocks noChangeArrowheads="1"/>
          </p:cNvSpPr>
          <p:nvPr/>
        </p:nvSpPr>
        <p:spPr bwMode="auto">
          <a:xfrm>
            <a:off x="2020888" y="1751014"/>
            <a:ext cx="3810000" cy="95410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GB" sz="2800" dirty="0">
              <a:solidFill>
                <a:schemeClr val="tx2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defRPr/>
            </a:pPr>
            <a:endParaRPr lang="en-US" sz="2800" dirty="0">
              <a:solidFill>
                <a:schemeClr val="tx2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" name="Picture 1" descr="Simple_Speed_Sounds_Chart.pdf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38" t="6871" r="2798" b="44253"/>
          <a:stretch/>
        </p:blipFill>
        <p:spPr>
          <a:xfrm>
            <a:off x="2279577" y="1052736"/>
            <a:ext cx="7693517" cy="546103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783632" y="1484784"/>
            <a:ext cx="6624736" cy="864096"/>
          </a:xfrm>
          <a:prstGeom prst="roundRect">
            <a:avLst/>
          </a:prstGeom>
          <a:solidFill>
            <a:schemeClr val="accent6">
              <a:lumMod val="75000"/>
              <a:alpha val="3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783632" y="3140968"/>
            <a:ext cx="6624736" cy="864096"/>
          </a:xfrm>
          <a:prstGeom prst="roundRect">
            <a:avLst/>
          </a:prstGeom>
          <a:solidFill>
            <a:schemeClr val="accent6">
              <a:lumMod val="75000"/>
              <a:alpha val="3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783632" y="4725144"/>
            <a:ext cx="2880320" cy="504056"/>
          </a:xfrm>
          <a:prstGeom prst="roundRect">
            <a:avLst/>
          </a:prstGeom>
          <a:solidFill>
            <a:schemeClr val="accent6">
              <a:lumMod val="75000"/>
              <a:alpha val="3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68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40" y="684499"/>
            <a:ext cx="11567818" cy="42024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440" y="4886960"/>
            <a:ext cx="2638425" cy="2266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6229" y="5258435"/>
            <a:ext cx="1924050" cy="1895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7421" y="5188383"/>
            <a:ext cx="1857375" cy="18383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3835" y="4886960"/>
            <a:ext cx="2486025" cy="195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99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112</TotalTime>
  <Words>578</Words>
  <Application>Microsoft Office PowerPoint</Application>
  <PresentationFormat>Widescreen</PresentationFormat>
  <Paragraphs>50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 Unicode MS</vt:lpstr>
      <vt:lpstr>MS PGothic</vt:lpstr>
      <vt:lpstr>游ゴシック</vt:lpstr>
      <vt:lpstr>Arial</vt:lpstr>
      <vt:lpstr>Calibri</vt:lpstr>
      <vt:lpstr>Times New Roman</vt:lpstr>
      <vt:lpstr>Trebuchet MS</vt:lpstr>
      <vt:lpstr>Wingdings</vt:lpstr>
      <vt:lpstr>Wingdings 3</vt:lpstr>
      <vt:lpstr>Facet</vt:lpstr>
      <vt:lpstr>Welcome </vt:lpstr>
      <vt:lpstr>Book Bag Books</vt:lpstr>
      <vt:lpstr>PowerPoint Presentation</vt:lpstr>
      <vt:lpstr>PowerPoint Presentation</vt:lpstr>
      <vt:lpstr> https://www.youtube.com/watch?v=VGsqPohuALo  </vt:lpstr>
      <vt:lpstr>How to say the sounds with your child</vt:lpstr>
      <vt:lpstr>Flash cards </vt:lpstr>
      <vt:lpstr>Speed Sounds Set 1</vt:lpstr>
      <vt:lpstr>PowerPoint Presentation</vt:lpstr>
      <vt:lpstr>Speed Sounds Set 2</vt:lpstr>
      <vt:lpstr>PowerPoint Presentation</vt:lpstr>
      <vt:lpstr>Speed Sounds Set 3</vt:lpstr>
      <vt:lpstr>PowerPoint Presentation</vt:lpstr>
      <vt:lpstr>Thank you for attending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Sue Hickman</dc:creator>
  <cp:lastModifiedBy>Sue Hickman</cp:lastModifiedBy>
  <cp:revision>11</cp:revision>
  <dcterms:created xsi:type="dcterms:W3CDTF">2020-02-09T10:15:08Z</dcterms:created>
  <dcterms:modified xsi:type="dcterms:W3CDTF">2020-02-11T08:08:34Z</dcterms:modified>
</cp:coreProperties>
</file>